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8" r:id="rId4"/>
    <p:sldId id="258" r:id="rId5"/>
    <p:sldId id="264" r:id="rId6"/>
    <p:sldId id="278" r:id="rId7"/>
    <p:sldId id="263" r:id="rId8"/>
    <p:sldId id="302" r:id="rId9"/>
    <p:sldId id="303" r:id="rId10"/>
    <p:sldId id="286" r:id="rId11"/>
    <p:sldId id="287" r:id="rId12"/>
    <p:sldId id="305" r:id="rId13"/>
    <p:sldId id="292" r:id="rId14"/>
    <p:sldId id="276" r:id="rId15"/>
    <p:sldId id="277" r:id="rId16"/>
    <p:sldId id="279" r:id="rId17"/>
    <p:sldId id="296" r:id="rId18"/>
    <p:sldId id="295" r:id="rId19"/>
    <p:sldId id="297" r:id="rId20"/>
    <p:sldId id="298" r:id="rId21"/>
    <p:sldId id="304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26169-DB17-41B4-8044-09897B51602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2B6E-8B98-41A8-AACF-FD5B3C9E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85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D6B4A-FDC8-4D6C-BCFB-625BE1A7807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9A75-0745-49F7-8F28-7087B1B05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0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9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9A75-0745-49F7-8F28-7087B1B05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7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40DB3B-816A-4DD0-B5CD-BBF1609D5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5B6A54-E137-4CB1-837A-146E7638D4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Preparing </a:t>
            </a:r>
            <a:r>
              <a:rPr lang="en-US" b="1" dirty="0" smtClean="0"/>
              <a:t>Middle &amp; high </a:t>
            </a:r>
            <a:r>
              <a:rPr lang="en-US" b="1" dirty="0"/>
              <a:t>school students </a:t>
            </a:r>
          </a:p>
          <a:p>
            <a:r>
              <a:rPr lang="en-US" b="1" dirty="0"/>
              <a:t>for college </a:t>
            </a:r>
            <a:r>
              <a:rPr lang="en-US" b="1" dirty="0" smtClean="0"/>
              <a:t>athletics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College bound Student-Athletes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715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Barbara Truluck, M.Ed., NCC, NCSC </a:t>
            </a:r>
            <a:endParaRPr lang="en-US" b="1" dirty="0"/>
          </a:p>
        </p:txBody>
      </p:sp>
      <p:pic>
        <p:nvPicPr>
          <p:cNvPr id="1026" name="Picture 2" descr="Image result for NC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44" y="152400"/>
            <a:ext cx="2792521" cy="27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6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</a:t>
            </a:r>
            <a:r>
              <a:rPr lang="en-US" b="1" dirty="0"/>
              <a:t>Division I </a:t>
            </a:r>
            <a:br>
              <a:rPr lang="en-US" b="1" dirty="0"/>
            </a:br>
            <a:r>
              <a:rPr lang="en-US" b="1" dirty="0"/>
              <a:t>              academic standards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830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606323" cy="11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</a:t>
            </a:r>
            <a:r>
              <a:rPr lang="en-US" b="1" dirty="0"/>
              <a:t>Division II </a:t>
            </a:r>
            <a:r>
              <a:rPr lang="en-US" b="1" dirty="0" smtClean="0"/>
              <a:t>&amp; III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       academic standards</a:t>
            </a:r>
          </a:p>
        </p:txBody>
      </p:sp>
      <p:pic>
        <p:nvPicPr>
          <p:cNvPr id="6" name="Picture 2" descr="http://www.ncaa.org/sites/default/files/DIITopper_20170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28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26134"/>
              </p:ext>
            </p:extLst>
          </p:nvPr>
        </p:nvGraphicFramePr>
        <p:xfrm>
          <a:off x="838200" y="5029200"/>
          <a:ext cx="7391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NOTE: Both Division I and Division II (effective</a:t>
                      </a:r>
                      <a:r>
                        <a:rPr lang="en-US" baseline="0" dirty="0"/>
                        <a:t> August 2018) </a:t>
                      </a:r>
                      <a:r>
                        <a:rPr lang="en-US" dirty="0"/>
                        <a:t>use a</a:t>
                      </a:r>
                      <a:r>
                        <a:rPr lang="en-US" baseline="0" dirty="0"/>
                        <a:t> sliding scale that compares the core course GPA to the SAT and/or ACT Sum score. Based on the comparison of these two criteria a Final Qualifier, Academic Redshirt (DI), Partial Qualifier (DII), or </a:t>
                      </a:r>
                      <a:r>
                        <a:rPr lang="en-US" baseline="0" dirty="0" err="1"/>
                        <a:t>Nonqualifier</a:t>
                      </a:r>
                      <a:r>
                        <a:rPr lang="en-US" baseline="0" dirty="0"/>
                        <a:t> status is determined.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SAT/ACT Sliding Scale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82" y="1676400"/>
            <a:ext cx="8205773" cy="48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457200"/>
            <a:ext cx="5105400" cy="6019800"/>
          </a:xfrm>
        </p:spPr>
        <p:txBody>
          <a:bodyPr>
            <a:normAutofit fontScale="85000" lnSpcReduction="20000"/>
          </a:bodyPr>
          <a:lstStyle/>
          <a:p>
            <a:pPr marL="628650" indent="-514350">
              <a:buAutoNum type="arabicPeriod"/>
            </a:pPr>
            <a:r>
              <a:rPr lang="en-US" sz="1900" b="1" dirty="0"/>
              <a:t>Choose from 2 account types:</a:t>
            </a:r>
          </a:p>
          <a:p>
            <a:pPr lvl="1"/>
            <a:r>
              <a:rPr lang="en-US" sz="1900" dirty="0"/>
              <a:t>Certification Account (DI and DII)</a:t>
            </a:r>
          </a:p>
          <a:p>
            <a:pPr lvl="1"/>
            <a:r>
              <a:rPr lang="en-US" sz="1900" dirty="0"/>
              <a:t>Profile Page (DIII)</a:t>
            </a:r>
          </a:p>
          <a:p>
            <a:pPr marL="628650" indent="-514350">
              <a:buAutoNum type="arabicPeriod"/>
            </a:pPr>
            <a:r>
              <a:rPr lang="en-US" sz="1900" b="1" dirty="0"/>
              <a:t>Valid Student Email</a:t>
            </a:r>
          </a:p>
          <a:p>
            <a:pPr lvl="1"/>
            <a:r>
              <a:rPr lang="en-US" sz="1900" dirty="0"/>
              <a:t>Used for communication and updates from the NCAA</a:t>
            </a:r>
          </a:p>
          <a:p>
            <a:pPr lvl="1"/>
            <a:r>
              <a:rPr lang="en-US" sz="1900" dirty="0"/>
              <a:t>Must use a different email than a sibling who has previously registered </a:t>
            </a:r>
          </a:p>
          <a:p>
            <a:pPr marL="628650" indent="-514350">
              <a:buAutoNum type="arabicPeriod"/>
            </a:pPr>
            <a:r>
              <a:rPr lang="en-US" sz="1900" b="1" dirty="0"/>
              <a:t>Basic Student Personal Information</a:t>
            </a:r>
          </a:p>
          <a:p>
            <a:pPr marL="628650" indent="-514350">
              <a:buAutoNum type="arabicPeriod"/>
            </a:pPr>
            <a:r>
              <a:rPr lang="en-US" sz="1900" b="1" dirty="0"/>
              <a:t>Basic Student Education History</a:t>
            </a:r>
          </a:p>
          <a:p>
            <a:pPr lvl="1"/>
            <a:r>
              <a:rPr lang="en-US" sz="1900" dirty="0"/>
              <a:t>All high schools attended, including international Student Sports Participation History</a:t>
            </a:r>
          </a:p>
          <a:p>
            <a:pPr marL="628650" indent="-514350">
              <a:buAutoNum type="arabicPeriod"/>
            </a:pPr>
            <a:r>
              <a:rPr lang="en-US" sz="1900" b="1" dirty="0"/>
              <a:t>Student Sports Participation History</a:t>
            </a:r>
          </a:p>
          <a:p>
            <a:pPr lvl="1"/>
            <a:r>
              <a:rPr lang="en-US" sz="1900" dirty="0"/>
              <a:t>List all sports they plan to participate in at an NCAA school (i.e. XC, Indoor/Outdoor Track)</a:t>
            </a:r>
          </a:p>
          <a:p>
            <a:pPr lvl="1"/>
            <a:r>
              <a:rPr lang="en-US" sz="1900" dirty="0"/>
              <a:t>Includes information regarding individuals who have marketed their skill (i.e. agent/scouting service)</a:t>
            </a:r>
          </a:p>
          <a:p>
            <a:pPr marL="628650" indent="-514350">
              <a:buAutoNum type="arabicPeriod"/>
            </a:pPr>
            <a:r>
              <a:rPr lang="en-US" sz="1900" b="1" dirty="0"/>
              <a:t>Payment</a:t>
            </a:r>
          </a:p>
          <a:p>
            <a:pPr lvl="1"/>
            <a:r>
              <a:rPr lang="en-US" sz="1900" dirty="0"/>
              <a:t>$80 (International students is $135)</a:t>
            </a:r>
          </a:p>
          <a:p>
            <a:pPr lvl="1"/>
            <a:r>
              <a:rPr lang="en-US" sz="1900" dirty="0"/>
              <a:t>Profile page is free</a:t>
            </a:r>
          </a:p>
          <a:p>
            <a:pPr lvl="1"/>
            <a:r>
              <a:rPr lang="en-US" sz="1900" dirty="0"/>
              <a:t>Fee Waiver (if the student received a waiver of the SAT or ACT fee)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355200" cy="1752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www.eligibilitycenter.org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How to help your students register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3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Who’s responsibility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199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Who determines who should and should not register with the NCAA Eligibility Center?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Coaches should provide realistic advise on the likelihood of the student-athlete playing a NCAA sport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student’s family should make the final decision</a:t>
            </a:r>
          </a:p>
          <a:p>
            <a:pPr marL="114300" indent="0" algn="ctr">
              <a:buNone/>
            </a:pPr>
            <a:r>
              <a:rPr lang="en-US" b="1" dirty="0"/>
              <a:t>How does a student become eligible upon graduation?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NCAA Eligibility Center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Academic achievement in high school, starting in Grade 9 – Eligibility is a four-year process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Who’s responsibility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00599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b="1" dirty="0"/>
              <a:t>How are students noticed or recruited </a:t>
            </a:r>
          </a:p>
          <a:p>
            <a:pPr marL="114300" indent="0" algn="ctr">
              <a:buNone/>
            </a:pPr>
            <a:r>
              <a:rPr lang="en-US" b="1" dirty="0"/>
              <a:t>for college sports?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Coaches should advise and assist during the recruiting process to determine the best fit for the student-athlete.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student’s family should contact colleges they are interested in.</a:t>
            </a:r>
          </a:p>
          <a:p>
            <a:pPr marL="114300" indent="0" algn="ctr">
              <a:buNone/>
            </a:pPr>
            <a:r>
              <a:rPr lang="en-US" b="1" dirty="0"/>
              <a:t>Who helps the student and their family understand recruiting rules?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 NCAA schools that are recruiting the student should ensure the recruiting rules are followed. Rules differ by sport and division.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Practical recruiting advice </a:t>
            </a:r>
            <a:br>
              <a:rPr lang="en-US" b="1" dirty="0"/>
            </a:br>
            <a:r>
              <a:rPr lang="en-US" b="1" dirty="0"/>
              <a:t>for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Start Early and Research School Websites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Visit Schools – Official and Unofficial Visits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Honest Communication with College Coach as to Level of Interest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Personalize Communication with College Coaches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Attend Showcases and Sports Camps (ID/Prospect Clinics)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Proofread all Correspondence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Work with high school coaches before submitting 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Should NOT Discuss Money in First Communications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Be Careful of Postings on Social Media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College coaches take notice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Be Respectful to HS Coaches and Parents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College coaches watch student interactions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Odds of earning </a:t>
            </a:r>
            <a:br>
              <a:rPr lang="en-US" b="1" dirty="0"/>
            </a:br>
            <a:r>
              <a:rPr lang="en-US" b="1" dirty="0"/>
              <a:t>an athletic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approximately 480,000 NCAA student-athletes between all three divisions compared to 7,800,000 high school student-athletes.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Of the 480,000 student-athletes, only 150,000 are on an athletic scholarship = 31.25%.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There are many other opportunities to receive aid outside of an athletic scholarship.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Division III schools have the most financial aid opportunities to offer students.</a:t>
            </a:r>
          </a:p>
        </p:txBody>
      </p:sp>
    </p:spTree>
    <p:extLst>
      <p:ext uri="{BB962C8B-B14F-4D97-AF65-F5344CB8AC3E}">
        <p14:creationId xmlns:p14="http://schemas.microsoft.com/office/powerpoint/2010/main" val="23043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             Division I </a:t>
            </a:r>
            <a:br>
              <a:rPr lang="en-US" b="1" dirty="0"/>
            </a:br>
            <a:r>
              <a:rPr lang="en-US" b="1" dirty="0"/>
              <a:t>                   athletic scholarships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" y="381000"/>
            <a:ext cx="1530123" cy="10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3581400" cy="429736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Football, M/W Basketball, and W Volleyball are only allowed to offer full scholarships. </a:t>
            </a:r>
          </a:p>
          <a:p>
            <a:pPr marL="0" indent="0">
              <a:buNone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All other sports can divide their allotted scholarships by whatever amount, or percentage, the coach desires. </a:t>
            </a:r>
          </a:p>
          <a:p>
            <a:pPr marL="0" indent="0">
              <a:buNone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Baseball is not allowed to give athletic scholarships below 25%.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3917272" cy="1039427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Division ii athletic</a:t>
            </a:r>
            <a:br>
              <a:rPr lang="en-US" sz="3100" b="1" dirty="0"/>
            </a:br>
            <a:r>
              <a:rPr lang="en-US" sz="3100" b="1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3733800" cy="39163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Partial Scholarship Model </a:t>
            </a:r>
          </a:p>
          <a:p>
            <a:pPr marL="114300" indent="0">
              <a:buNone/>
            </a:pPr>
            <a:r>
              <a:rPr lang="en-US" dirty="0"/>
              <a:t>(“equivalency” model)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All sports can divide their awards by the team limits allocated by the NCAA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2" descr="http://www.ncaa.org/sites/default/files/DIITopper_201707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91786"/>
            <a:ext cx="1354170" cy="10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colorTemperature colorTemp="5250"/>
                    </a14:imgEffect>
                    <a14:imgEffect>
                      <a14:saturation sat="400000"/>
                    </a14:imgEffect>
                    <a14:imgEffect>
                      <a14:brightnessContrast bright="-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343400" cy="60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Which option is the best fit </a:t>
            </a:r>
            <a:br>
              <a:rPr lang="en-US" b="1" dirty="0"/>
            </a:br>
            <a:r>
              <a:rPr lang="en-US" b="1" dirty="0"/>
              <a:t>for your students?</a:t>
            </a:r>
          </a:p>
        </p:txBody>
      </p:sp>
      <p:pic>
        <p:nvPicPr>
          <p:cNvPr id="1026" name="Picture 2" descr="http://www.ncaa.org/sites/default/files/DIITopper_20170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7530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ncaa division 1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ncaa division 1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648201"/>
            <a:ext cx="2394492" cy="18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7" y="1828800"/>
            <a:ext cx="261257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4189327"/>
            <a:ext cx="2292351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29" y="1943720"/>
            <a:ext cx="2306783" cy="21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Odds of earning </a:t>
            </a:r>
            <a:br>
              <a:rPr lang="en-US" b="1" dirty="0"/>
            </a:br>
            <a:r>
              <a:rPr lang="en-US" b="1" dirty="0"/>
              <a:t>an athletic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00599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dirty="0"/>
              <a:t>* There are more Division II Scholarships </a:t>
            </a:r>
          </a:p>
          <a:p>
            <a:pPr marL="114300" indent="0" algn="ctr">
              <a:buNone/>
            </a:pPr>
            <a:r>
              <a:rPr lang="en-US" sz="3200" dirty="0"/>
              <a:t>available than Division I *</a:t>
            </a:r>
          </a:p>
          <a:p>
            <a:pPr marL="114300" indent="0" algn="ctr">
              <a:buNone/>
            </a:pPr>
            <a:r>
              <a:rPr lang="en-US" sz="3200" dirty="0"/>
              <a:t>* There’s a higher chance of an athlete receiving an athletic scholarship at the Division II level due to how they can divide up their scholarships 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Have your students register with the NCAA Eligibility Center and take the right core courses for eligibility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Make sure new courses and programs are updated with the NCAA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Discuss the multiple college options with your students to find the right fit for them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Encourage your athletes to review the Guide for the College-Bound Student-Athlete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Be realistic </a:t>
            </a:r>
            <a:r>
              <a:rPr lang="en-US" dirty="0">
                <a:solidFill>
                  <a:srgbClr val="002060"/>
                </a:solidFill>
              </a:rPr>
              <a:t>with your athletes on opportunities available.</a:t>
            </a:r>
          </a:p>
        </p:txBody>
      </p:sp>
    </p:spTree>
    <p:extLst>
      <p:ext uri="{BB962C8B-B14F-4D97-AF65-F5344CB8AC3E}">
        <p14:creationId xmlns:p14="http://schemas.microsoft.com/office/powerpoint/2010/main" val="1713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QUESTIONS ???</a:t>
            </a:r>
            <a:endParaRPr lang="en-US" b="1" dirty="0"/>
          </a:p>
        </p:txBody>
      </p:sp>
      <p:pic>
        <p:nvPicPr>
          <p:cNvPr id="1026" name="Picture 2" descr="Image result for nc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65760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c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01459" cy="32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c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466137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NCAA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National collegiate athletic association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3352800"/>
            <a:ext cx="1066800" cy="10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jca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njcaa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" y="76201"/>
            <a:ext cx="89304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     </a:t>
            </a:r>
            <a:r>
              <a:rPr lang="en-US" sz="4400" b="1" dirty="0" err="1"/>
              <a:t>Ncaa</a:t>
            </a:r>
            <a:r>
              <a:rPr lang="en-US" sz="4400" b="1" dirty="0"/>
              <a:t> sports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1066800" cy="10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oing pro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495800" cy="47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21857"/>
              </p:ext>
            </p:extLst>
          </p:nvPr>
        </p:nvGraphicFramePr>
        <p:xfrm>
          <a:off x="1524000" y="304800"/>
          <a:ext cx="6096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DO</a:t>
                      </a:r>
                      <a:r>
                        <a:rPr lang="en-US" sz="3200" baseline="0" dirty="0"/>
                        <a:t> YOUR STUDENTS TALK ABOUT GOING PRO?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CHANCES OF YOUR STUDENTS GOING PRO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Initial eligibility</a:t>
            </a:r>
            <a:br>
              <a:rPr lang="en-US" b="1" dirty="0"/>
            </a:br>
            <a:r>
              <a:rPr lang="en-US" b="1" dirty="0"/>
              <a:t>High school student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GRADE 9 -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Start planning: Take the right courses and earn good grades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Discuss NCAA approved core courses with HS counselor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Sign up for a free profile page to receive NCAA reminders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GRADE 10 - REGISTER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Register with the Eligibility Center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Continue to have conversations with HS counselor to make sure they are on the right path</a:t>
            </a:r>
          </a:p>
        </p:txBody>
      </p:sp>
    </p:spTree>
    <p:extLst>
      <p:ext uri="{BB962C8B-B14F-4D97-AF65-F5344CB8AC3E}">
        <p14:creationId xmlns:p14="http://schemas.microsoft.com/office/powerpoint/2010/main" val="14249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Initial eligibility</a:t>
            </a:r>
            <a:br>
              <a:rPr lang="en-US" b="1" dirty="0"/>
            </a:br>
            <a:r>
              <a:rPr lang="en-US" b="1" dirty="0"/>
              <a:t>High school student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GRADE 11 -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Work with counselor to keep on track and are able to graduate with class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Take the ACT or SAT and submit to the NCAA – code 9999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Counselor should send or upload transcript at end of year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GRADE 12 - GRADUATE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Complete final core courses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Take SAT or ACT again, if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Request final amateurism (April 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Counselor should send or upload transcript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11673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908</Words>
  <Application>Microsoft Office PowerPoint</Application>
  <PresentationFormat>On-screen Show (4:3)</PresentationFormat>
  <Paragraphs>133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Courier New</vt:lpstr>
      <vt:lpstr>Wingdings</vt:lpstr>
      <vt:lpstr>Apothecary</vt:lpstr>
      <vt:lpstr>College bound Student-Athletes</vt:lpstr>
      <vt:lpstr>Which option is the best fit  for your students?</vt:lpstr>
      <vt:lpstr>NCAA</vt:lpstr>
      <vt:lpstr>PowerPoint Presentation</vt:lpstr>
      <vt:lpstr>     Ncaa sports</vt:lpstr>
      <vt:lpstr>PowerPoint Presentation</vt:lpstr>
      <vt:lpstr>THE CHANCES OF YOUR STUDENTS GOING PRO</vt:lpstr>
      <vt:lpstr>Initial eligibility High school student process</vt:lpstr>
      <vt:lpstr>Initial eligibility High school student process</vt:lpstr>
      <vt:lpstr>             Division I                academic standards</vt:lpstr>
      <vt:lpstr>             Division II &amp; III               academic standards</vt:lpstr>
      <vt:lpstr>SAT/ACT Sliding Scale </vt:lpstr>
      <vt:lpstr>How to help your students register</vt:lpstr>
      <vt:lpstr>Who’s responsibility is it?</vt:lpstr>
      <vt:lpstr>Who’s responsibility is it?</vt:lpstr>
      <vt:lpstr>Practical recruiting advice  for your students</vt:lpstr>
      <vt:lpstr>Odds of earning  an athletic scholarship</vt:lpstr>
      <vt:lpstr>              Division I                     athletic scholarships</vt:lpstr>
      <vt:lpstr>Division ii athletic scholarships</vt:lpstr>
      <vt:lpstr>Odds of earning  an athletic scholarship</vt:lpstr>
      <vt:lpstr>Points to remember</vt:lpstr>
      <vt:lpstr>QUESTIONS ???</vt:lpstr>
    </vt:vector>
  </TitlesOfParts>
  <Company>Roberts Wesleyan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Lauren Holland</cp:lastModifiedBy>
  <cp:revision>140</cp:revision>
  <dcterms:created xsi:type="dcterms:W3CDTF">2017-09-25T16:15:39Z</dcterms:created>
  <dcterms:modified xsi:type="dcterms:W3CDTF">2018-09-14T18:40:47Z</dcterms:modified>
</cp:coreProperties>
</file>